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0" r:id="rId4"/>
    <p:sldId id="271" r:id="rId5"/>
    <p:sldId id="272" r:id="rId6"/>
    <p:sldId id="277" r:id="rId7"/>
    <p:sldId id="273" r:id="rId8"/>
    <p:sldId id="274" r:id="rId9"/>
    <p:sldId id="275" r:id="rId10"/>
    <p:sldId id="276" r:id="rId11"/>
    <p:sldId id="257" r:id="rId12"/>
    <p:sldId id="259" r:id="rId13"/>
    <p:sldId id="260" r:id="rId14"/>
    <p:sldId id="261" r:id="rId15"/>
    <p:sldId id="262" r:id="rId16"/>
    <p:sldId id="263" r:id="rId17"/>
    <p:sldId id="264" r:id="rId18"/>
    <p:sldId id="265" r:id="rId19"/>
    <p:sldId id="266" r:id="rId20"/>
    <p:sldId id="267"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5/5/2025</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F4A8B59-FD8C-464E-A2E0-D2DB42977C43}"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12D0685-9E9F-46AF-8733-3458A4A5B67E}"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19578A0-4252-4A4F-8A4C-4F80F1AD91FF}"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DCDF071-3364-4AF2-8784-696D9E530376}"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12E0C83B-2A0D-4895-8D19-F0DA28872F64}" type="datetimeFigureOut">
              <a:rPr lang="en-US" dirty="0"/>
              <a:t>5/5/2025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5E32ACF0-C7E7-4CC8-840E-A2809FB4BDF6}" type="datetimeFigureOut">
              <a:rPr lang="en-US" dirty="0"/>
              <a:t>5/5/2025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D45397E-FD2D-4D0A-B33C-2E5AEFAED143}" type="datetimeFigureOut">
              <a:rPr lang="en-US" dirty="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5/5/2025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5/5/2025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5/5/2025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E95F70E-5DFF-42EC-93B3-07D70D7ED1BD}"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64520B5-A0C9-4D15-A71B-70A075D52D64}"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5/5/2025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rasil.elpais.com/brasil/2020-05-06/brasil-ja-perdeu-mais-profissionais-de-enfermagem-para-o-coronavirus-do-que-italia-e-espanha-juntas.html" TargetMode="External"/><Relationship Id="rId2" Type="http://schemas.openxmlformats.org/officeDocument/2006/relationships/hyperlink" Target="https://brasil.elpais.com/brasil/2017/01/05/internacional/1483640044_209400.html" TargetMode="External"/><Relationship Id="rId1" Type="http://schemas.openxmlformats.org/officeDocument/2006/relationships/slideLayout" Target="../slideLayouts/slideLayout2.xml"/><Relationship Id="rId5" Type="http://schemas.openxmlformats.org/officeDocument/2006/relationships/hyperlink" Target="https://brasil.elpais.com/brasil/2020-05-08/sao-paulo-vive-pior-momento-da-pandemia-com-11000-mortes-previstas-ate-junho-e-respiradores-parados-na-china.html" TargetMode="External"/><Relationship Id="rId4" Type="http://schemas.openxmlformats.org/officeDocument/2006/relationships/hyperlink" Target="https://brasil.elpais.com/ciencia/2020-03-05/oms-alerta-que-a-falta-de-equipamentos-de-protecao-poe-profissionais-da-saude-em-risco.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rasil.elpais.com/cultura/2020-04-29/thelma-a-medica-que-contrariou-os-prognosticos-para-vencer-o-bbb.html" TargetMode="External"/><Relationship Id="rId2" Type="http://schemas.openxmlformats.org/officeDocument/2006/relationships/hyperlink" Target="https://brasil.elpais.com/sociedade/2020-04-12/sem-equipamentos-de-protecao-casas-para-idosos-temem-mortes-da-pandemia-usamos-toucas-de-cabelo-na-boca-e-nariz.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rasil.elpais.com/economia/2020-05-08/pandemia-expoe-necropolitica-a-brasileira-e-uma-certa-elite-que-nao-ve-alem-do-umbigo.html" TargetMode="External"/><Relationship Id="rId2" Type="http://schemas.openxmlformats.org/officeDocument/2006/relationships/hyperlink" Target="https://brasil.elpais.com/brasil/2020-05-08/a-beira-do-colapso-manaus-duplica-numero-de-mortes-com-escalada-de-coronavirus.html" TargetMode="External"/><Relationship Id="rId1" Type="http://schemas.openxmlformats.org/officeDocument/2006/relationships/slideLayout" Target="../slideLayouts/slideLayout2.xml"/><Relationship Id="rId4" Type="http://schemas.openxmlformats.org/officeDocument/2006/relationships/hyperlink" Target="https://brasil.elpais.com/autor/juan-ari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3DD58-134C-0B38-A5C8-F1AD8AE3E48D}"/>
              </a:ext>
            </a:extLst>
          </p:cNvPr>
          <p:cNvSpPr>
            <a:spLocks noGrp="1"/>
          </p:cNvSpPr>
          <p:nvPr>
            <p:ph type="ctrTitle"/>
          </p:nvPr>
        </p:nvSpPr>
        <p:spPr/>
        <p:txBody>
          <a:bodyPr/>
          <a:lstStyle/>
          <a:p>
            <a:r>
              <a:rPr lang="pt-BR" dirty="0"/>
              <a:t>Trabalhando ARTIGO DE OPINIÃO</a:t>
            </a:r>
          </a:p>
        </p:txBody>
      </p:sp>
      <p:sp>
        <p:nvSpPr>
          <p:cNvPr id="3" name="Subtítulo 2">
            <a:extLst>
              <a:ext uri="{FF2B5EF4-FFF2-40B4-BE49-F238E27FC236}">
                <a16:creationId xmlns:a16="http://schemas.microsoft.com/office/drawing/2014/main" id="{A98105E5-5D15-63B9-9559-67CE9FD4ED26}"/>
              </a:ext>
            </a:extLst>
          </p:cNvPr>
          <p:cNvSpPr>
            <a:spLocks noGrp="1"/>
          </p:cNvSpPr>
          <p:nvPr>
            <p:ph type="subTitle" idx="1"/>
          </p:nvPr>
        </p:nvSpPr>
        <p:spPr/>
        <p:txBody>
          <a:bodyPr/>
          <a:lstStyle/>
          <a:p>
            <a:r>
              <a:rPr lang="pt-BR" dirty="0" err="1"/>
              <a:t>Prof</a:t>
            </a:r>
            <a:r>
              <a:rPr lang="pt-BR" dirty="0"/>
              <a:t> </a:t>
            </a:r>
            <a:r>
              <a:rPr lang="pt-BR" dirty="0" err="1"/>
              <a:t>rosane</a:t>
            </a:r>
            <a:r>
              <a:rPr lang="pt-BR" dirty="0"/>
              <a:t> lemos</a:t>
            </a:r>
          </a:p>
        </p:txBody>
      </p:sp>
    </p:spTree>
    <p:extLst>
      <p:ext uri="{BB962C8B-B14F-4D97-AF65-F5344CB8AC3E}">
        <p14:creationId xmlns:p14="http://schemas.microsoft.com/office/powerpoint/2010/main" val="211660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44E68AE-E1E8-7CE6-6626-712F1AF1B587}"/>
              </a:ext>
            </a:extLst>
          </p:cNvPr>
          <p:cNvSpPr txBox="1"/>
          <p:nvPr/>
        </p:nvSpPr>
        <p:spPr>
          <a:xfrm>
            <a:off x="0" y="488249"/>
            <a:ext cx="11718388" cy="5570756"/>
          </a:xfrm>
          <a:prstGeom prst="rect">
            <a:avLst/>
          </a:prstGeom>
          <a:noFill/>
        </p:spPr>
        <p:txBody>
          <a:bodyPr wrap="square">
            <a:spAutoFit/>
          </a:bodyPr>
          <a:lstStyle/>
          <a:p>
            <a:pPr algn="just"/>
            <a:r>
              <a:rPr lang="pt-BR" sz="2000" dirty="0"/>
              <a:t>Exposição: repare com o autor traz uma elucidação sobre o tema. Mostra a realidade dos profissionais da saúde na sua batalha contra o corona vírus. Ele traz exemplos de situações vividas pelos médicos, vídeos que ficaram virais, traz uma fala de uma enfermeira e diversas situações que nos colocam a par da situação e do tremendo sacrifício dos profissionais de saúde.</a:t>
            </a:r>
          </a:p>
          <a:p>
            <a:pPr algn="just"/>
            <a:endParaRPr lang="pt-BR" sz="2000" dirty="0"/>
          </a:p>
          <a:p>
            <a:pPr algn="just"/>
            <a:r>
              <a:rPr lang="pt-BR" sz="2000" dirty="0"/>
              <a:t> Argumentação: olhe também, como a argumentação do autor vai se desenrolando ao decorrer do texto. Lá no começo, no primeiro parágrafo ele aponta: “O Nobel da Paz já foi outorgado a políticos que nem sempre o mereciam. Por que não dar um Nobel póstumo aos profissionais de saúde que vêm sendo vítimas em todo o mundo da tragédia do coronavírus?” Já indicando sua opinião sobre o assunto de maneira mais livre e inusitada: com uma pergunta.</a:t>
            </a:r>
          </a:p>
          <a:p>
            <a:pPr algn="just"/>
            <a:endParaRPr lang="pt-BR" sz="2000" dirty="0"/>
          </a:p>
          <a:p>
            <a:pPr algn="just"/>
            <a:r>
              <a:rPr lang="pt-BR" sz="2000" dirty="0"/>
              <a:t>Após contextualizar a situação dos profissionais de saúde, ele traz as suas observações sobre o assunto: “Enquanto enterrarmos os mortos, desenterramos virtudes que estavam adormecidas.” É uma opinião muito enfática e colocada de maneira poética, também. Sem falar, que ela é uma opinião bastante autoral e traz uma visão bem particular, de otimismo e gratidão aos profissionais de saúde, algo que o artigo de opinião dá espaço também.</a:t>
            </a:r>
          </a:p>
          <a:p>
            <a:endParaRPr lang="pt-BR" dirty="0"/>
          </a:p>
          <a:p>
            <a:r>
              <a:rPr lang="pt-BR" dirty="0"/>
              <a:t> </a:t>
            </a:r>
          </a:p>
        </p:txBody>
      </p:sp>
    </p:spTree>
    <p:extLst>
      <p:ext uri="{BB962C8B-B14F-4D97-AF65-F5344CB8AC3E}">
        <p14:creationId xmlns:p14="http://schemas.microsoft.com/office/powerpoint/2010/main" val="270068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8E9E2-992C-1105-3405-7D6033DC31EE}"/>
              </a:ext>
            </a:extLst>
          </p:cNvPr>
          <p:cNvSpPr>
            <a:spLocks noGrp="1"/>
          </p:cNvSpPr>
          <p:nvPr>
            <p:ph type="title"/>
          </p:nvPr>
        </p:nvSpPr>
        <p:spPr>
          <a:xfrm>
            <a:off x="897559" y="182218"/>
            <a:ext cx="10396882" cy="1151965"/>
          </a:xfrm>
        </p:spPr>
        <p:txBody>
          <a:bodyPr>
            <a:normAutofit fontScale="90000"/>
          </a:bodyPr>
          <a:lstStyle/>
          <a:p>
            <a:pPr algn="ctr"/>
            <a:r>
              <a:rPr lang="pt-BR" dirty="0"/>
              <a:t>TEXTO DISSERTATIVO ARGUMENTATIVO </a:t>
            </a:r>
            <a:br>
              <a:rPr lang="pt-BR" dirty="0"/>
            </a:br>
            <a:r>
              <a:rPr lang="pt-BR" dirty="0"/>
              <a:t>ASSÉDIO SEXUAL</a:t>
            </a:r>
          </a:p>
        </p:txBody>
      </p:sp>
      <p:sp>
        <p:nvSpPr>
          <p:cNvPr id="5" name="Espaço Reservado para Conteúdo 4">
            <a:extLst>
              <a:ext uri="{FF2B5EF4-FFF2-40B4-BE49-F238E27FC236}">
                <a16:creationId xmlns:a16="http://schemas.microsoft.com/office/drawing/2014/main" id="{96919DF1-5D54-BF54-537C-3081230CE994}"/>
              </a:ext>
            </a:extLst>
          </p:cNvPr>
          <p:cNvSpPr>
            <a:spLocks noGrp="1"/>
          </p:cNvSpPr>
          <p:nvPr>
            <p:ph sz="quarter" idx="13"/>
          </p:nvPr>
        </p:nvSpPr>
        <p:spPr>
          <a:xfrm>
            <a:off x="699867" y="1500689"/>
            <a:ext cx="10394707" cy="4112320"/>
          </a:xfrm>
        </p:spPr>
        <p:txBody>
          <a:bodyPr>
            <a:normAutofit/>
          </a:bodyPr>
          <a:lstStyle/>
          <a:p>
            <a:pPr marL="0" indent="0" algn="ctr">
              <a:buNone/>
            </a:pPr>
            <a:r>
              <a:rPr lang="pt-BR" dirty="0"/>
              <a:t>Próximo às fabulações </a:t>
            </a:r>
          </a:p>
          <a:p>
            <a:pPr marL="0" indent="0" algn="just">
              <a:buNone/>
            </a:pPr>
            <a:r>
              <a:rPr lang="pt-BR" dirty="0"/>
              <a:t>	“O Realismo é uma reação contra o Romantismo: o Romantismo era a apoteose do sentimento; o Realismo é a anatomia do caráter [...]”. Autores da escola literária Realismo, como o dono dessa frase, Eça de Queirós, buscavam relatar o cotidiano das pessoas e das cidades de modo real, sem idealizações e fantasias – características essas típicas do Romantismo. Nos escritos realísticos, pode-se encontrar escritores brasileiros retratando da problemática do assédio sexual desde 1881, o que demonstra que tal fato não é atual. Sob análise disso, nota-se que as raízes para a persistência desse impasse encontram-se ligadas à péssima qualidade jurídica e educacional brasiliense, que, portanto, devem ser melhoradas o quanto antes para combater essa resistência. </a:t>
            </a:r>
          </a:p>
        </p:txBody>
      </p:sp>
    </p:spTree>
    <p:extLst>
      <p:ext uri="{BB962C8B-B14F-4D97-AF65-F5344CB8AC3E}">
        <p14:creationId xmlns:p14="http://schemas.microsoft.com/office/powerpoint/2010/main" val="196335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BAA1AE33-A535-FFAC-17D4-CD1174F42B0D}"/>
              </a:ext>
            </a:extLst>
          </p:cNvPr>
          <p:cNvSpPr txBox="1"/>
          <p:nvPr/>
        </p:nvSpPr>
        <p:spPr>
          <a:xfrm>
            <a:off x="200464" y="151453"/>
            <a:ext cx="10870809" cy="5509200"/>
          </a:xfrm>
          <a:prstGeom prst="rect">
            <a:avLst/>
          </a:prstGeom>
          <a:noFill/>
        </p:spPr>
        <p:txBody>
          <a:bodyPr wrap="square">
            <a:spAutoFit/>
          </a:bodyPr>
          <a:lstStyle/>
          <a:p>
            <a:pPr algn="just"/>
            <a:r>
              <a:rPr lang="pt-BR" sz="2200" dirty="0"/>
              <a:t>	De acordo com Albert Camus, não existe ordem sem justiça. Dessa maneira, a ideia do autor norteia acerca da continuidade do assédio sexual em pleno século XIX, haja vista que há legislação incriminatória para essa conjuntura, entretanto, a punição contra os criminosos é ineficiente, levando a um grau de impunidade. Além disso, eles longe de passarem pela real justiça voltam à prática do crime de maneira corriqueira e sem pudor. Desse modo, qualifica-se a urgência de melhorias nesse objeto de análise para que com o tempo o problema possa ser amenizado.</a:t>
            </a:r>
          </a:p>
          <a:p>
            <a:pPr algn="just"/>
            <a:r>
              <a:rPr lang="pt-BR" sz="2200" i="0" dirty="0">
                <a:solidFill>
                  <a:srgbClr val="212529"/>
                </a:solidFill>
                <a:effectLst/>
                <a:latin typeface="+mj-lt"/>
              </a:rPr>
              <a:t>	Cabe apontar também, que a precariedade educacional brasileira é um dos impulsionadores da problemática. Conforme Kant, “é no problema da educação que se assenta o grande segredo do aperfeiçoamento humano”. De maneira comparativa, o Brasil não investe em educação para alcançar o bem esperado pela proposta do autor, uma vez que ainda predominam práticas de assédio sexual no país, principalmente contra as mulheres, por meio de letras musicais, livros, teatros, programas de TV,  e que muitas vezes são consideradas normais culturalmente, mas levam uma carga ideológica e influenciadora muito forte. Logo, também é preciso dar atenção a esse episódio a fim de se obter resultados satisfatórios. </a:t>
            </a:r>
            <a:endParaRPr lang="pt-BR" sz="2200" dirty="0">
              <a:latin typeface="+mj-lt"/>
            </a:endParaRPr>
          </a:p>
        </p:txBody>
      </p:sp>
    </p:spTree>
    <p:extLst>
      <p:ext uri="{BB962C8B-B14F-4D97-AF65-F5344CB8AC3E}">
        <p14:creationId xmlns:p14="http://schemas.microsoft.com/office/powerpoint/2010/main" val="17553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FA2AF972-62EC-0281-46E6-93E8BF471211}"/>
              </a:ext>
            </a:extLst>
          </p:cNvPr>
          <p:cNvSpPr txBox="1"/>
          <p:nvPr/>
        </p:nvSpPr>
        <p:spPr>
          <a:xfrm>
            <a:off x="112541" y="380892"/>
            <a:ext cx="11282289" cy="3046988"/>
          </a:xfrm>
          <a:prstGeom prst="rect">
            <a:avLst/>
          </a:prstGeom>
          <a:noFill/>
        </p:spPr>
        <p:txBody>
          <a:bodyPr wrap="square">
            <a:spAutoFit/>
          </a:bodyPr>
          <a:lstStyle/>
          <a:p>
            <a:pPr algn="just"/>
            <a:r>
              <a:rPr lang="pt-BR" sz="2400" i="0" dirty="0">
                <a:solidFill>
                  <a:srgbClr val="212529"/>
                </a:solidFill>
                <a:effectLst/>
                <a:latin typeface="+mj-lt"/>
              </a:rPr>
              <a:t>Infere-se, destarte, que a continuidade do assédio sexual na contemporaneidade é produto da impunidade judicial e da cultura mascarada de normal. A fim de atenuar o problema, é imprescindível que o Governo aumente a quantidade de anos para a pena desse crime, bem como deve instaurar delegacias especializadas para evitar a impunidade do criminoso por causa do descaso. Ainda, o Ministério da Cultura pode levar orientações a todas as produções artísticas, com o viés de prevenir qualquer tipo de apologia ao assédio. Além disso, pode utilizar-se dela para promover a luta contra esse mal. Assim, construir-se-á um Brasil próximo às fabulações do Romantismo.</a:t>
            </a:r>
            <a:endParaRPr lang="pt-BR" sz="2400" dirty="0">
              <a:latin typeface="+mj-lt"/>
            </a:endParaRPr>
          </a:p>
        </p:txBody>
      </p:sp>
    </p:spTree>
    <p:extLst>
      <p:ext uri="{BB962C8B-B14F-4D97-AF65-F5344CB8AC3E}">
        <p14:creationId xmlns:p14="http://schemas.microsoft.com/office/powerpoint/2010/main" val="91819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840D1B6-DED9-537E-07B1-EDA463EAF3FC}"/>
              </a:ext>
            </a:extLst>
          </p:cNvPr>
          <p:cNvSpPr>
            <a:spLocks noGrp="1"/>
          </p:cNvSpPr>
          <p:nvPr>
            <p:ph type="title"/>
          </p:nvPr>
        </p:nvSpPr>
        <p:spPr/>
        <p:txBody>
          <a:bodyPr/>
          <a:lstStyle/>
          <a:p>
            <a:pPr algn="ctr"/>
            <a:r>
              <a:rPr lang="pt-BR" dirty="0"/>
              <a:t>citação</a:t>
            </a:r>
          </a:p>
        </p:txBody>
      </p:sp>
      <p:sp>
        <p:nvSpPr>
          <p:cNvPr id="6" name="Espaço Reservado para Conteúdo 5">
            <a:extLst>
              <a:ext uri="{FF2B5EF4-FFF2-40B4-BE49-F238E27FC236}">
                <a16:creationId xmlns:a16="http://schemas.microsoft.com/office/drawing/2014/main" id="{7F859C7A-B6B7-3801-045E-2D1C3815F38A}"/>
              </a:ext>
            </a:extLst>
          </p:cNvPr>
          <p:cNvSpPr>
            <a:spLocks noGrp="1"/>
          </p:cNvSpPr>
          <p:nvPr>
            <p:ph sz="quarter" idx="13"/>
          </p:nvPr>
        </p:nvSpPr>
        <p:spPr/>
        <p:txBody>
          <a:bodyPr>
            <a:normAutofit/>
          </a:bodyPr>
          <a:lstStyle/>
          <a:p>
            <a:r>
              <a:rPr lang="pt-BR" sz="2800" dirty="0"/>
              <a:t>“É necessário se espantar, se indignar e se contagiar, só assim é possível mudar a realidade”.</a:t>
            </a:r>
          </a:p>
        </p:txBody>
      </p:sp>
    </p:spTree>
    <p:extLst>
      <p:ext uri="{BB962C8B-B14F-4D97-AF65-F5344CB8AC3E}">
        <p14:creationId xmlns:p14="http://schemas.microsoft.com/office/powerpoint/2010/main" val="4788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F26E4E-8E36-E8F5-9557-387437EC0652}"/>
              </a:ext>
            </a:extLst>
          </p:cNvPr>
          <p:cNvSpPr>
            <a:spLocks noGrp="1"/>
          </p:cNvSpPr>
          <p:nvPr>
            <p:ph type="title"/>
          </p:nvPr>
        </p:nvSpPr>
        <p:spPr>
          <a:xfrm>
            <a:off x="795530" y="54434"/>
            <a:ext cx="10396882" cy="1158140"/>
          </a:xfrm>
        </p:spPr>
        <p:txBody>
          <a:bodyPr/>
          <a:lstStyle/>
          <a:p>
            <a:pPr algn="ctr"/>
            <a:r>
              <a:rPr lang="pt-BR" dirty="0"/>
              <a:t>Carolina Maria de Jesus</a:t>
            </a:r>
          </a:p>
        </p:txBody>
      </p:sp>
      <p:sp>
        <p:nvSpPr>
          <p:cNvPr id="6" name="Espaço Reservado para Conteúdo 5">
            <a:extLst>
              <a:ext uri="{FF2B5EF4-FFF2-40B4-BE49-F238E27FC236}">
                <a16:creationId xmlns:a16="http://schemas.microsoft.com/office/drawing/2014/main" id="{70D176EA-B4E0-73D3-81B3-C5C9F77F1AC6}"/>
              </a:ext>
            </a:extLst>
          </p:cNvPr>
          <p:cNvSpPr>
            <a:spLocks noGrp="1"/>
          </p:cNvSpPr>
          <p:nvPr>
            <p:ph sz="quarter" idx="14"/>
          </p:nvPr>
        </p:nvSpPr>
        <p:spPr>
          <a:xfrm>
            <a:off x="5993971" y="1212573"/>
            <a:ext cx="5628186" cy="4313583"/>
          </a:xfrm>
        </p:spPr>
        <p:txBody>
          <a:bodyPr>
            <a:normAutofit fontScale="92500" lnSpcReduction="10000"/>
          </a:bodyPr>
          <a:lstStyle/>
          <a:p>
            <a:pPr algn="just"/>
            <a:r>
              <a:rPr lang="pt-BR" dirty="0"/>
              <a:t>nascida em Minas gerais em 1914, Carolina foi uma escritora Negra e pobre que, mesmo tendo frequentado pouco a escola, aprendeu a ler e desenvolver o gosto pela escrita. seu primeiro livro “quarto de despejo: Diário de uma favelada” (1960) é um relato autobiográfico que mostra as dificuldades enfrentadas na favela e sua luta diária pela sobrevivência, denunciando a realidade e desigualdade social nas periferias. conceitos e temáticas para explorar:</a:t>
            </a:r>
          </a:p>
          <a:p>
            <a:pPr algn="just"/>
            <a:r>
              <a:rPr lang="pt-BR" dirty="0"/>
              <a:t>Racismo e contrastes sociais, periferias e favela brasileira, pobreza e fome.</a:t>
            </a:r>
          </a:p>
          <a:p>
            <a:pPr algn="just"/>
            <a:endParaRPr lang="pt-BR" dirty="0"/>
          </a:p>
          <a:p>
            <a:pPr algn="just"/>
            <a:endParaRPr lang="pt-BR" dirty="0"/>
          </a:p>
        </p:txBody>
      </p:sp>
      <p:pic>
        <p:nvPicPr>
          <p:cNvPr id="3074" name="Picture 2" descr="Carolina Maria de Jesus, para além de Quarto de despejo - Outras Palavras">
            <a:extLst>
              <a:ext uri="{FF2B5EF4-FFF2-40B4-BE49-F238E27FC236}">
                <a16:creationId xmlns:a16="http://schemas.microsoft.com/office/drawing/2014/main" id="{C5D627AC-2EB4-ABFE-B125-92210A981E8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01148" y="1061694"/>
            <a:ext cx="4663078" cy="431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77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A56299E-F61E-C192-9D04-1588CB11F1C0}"/>
              </a:ext>
            </a:extLst>
          </p:cNvPr>
          <p:cNvSpPr>
            <a:spLocks noGrp="1"/>
          </p:cNvSpPr>
          <p:nvPr>
            <p:ph type="title"/>
          </p:nvPr>
        </p:nvSpPr>
        <p:spPr/>
        <p:txBody>
          <a:bodyPr/>
          <a:lstStyle/>
          <a:p>
            <a:pPr algn="ctr"/>
            <a:r>
              <a:rPr lang="pt-BR" dirty="0"/>
              <a:t>citações</a:t>
            </a:r>
          </a:p>
        </p:txBody>
      </p:sp>
      <p:sp>
        <p:nvSpPr>
          <p:cNvPr id="6" name="Espaço Reservado para Conteúdo 5">
            <a:extLst>
              <a:ext uri="{FF2B5EF4-FFF2-40B4-BE49-F238E27FC236}">
                <a16:creationId xmlns:a16="http://schemas.microsoft.com/office/drawing/2014/main" id="{F3D5BE46-C376-A1BA-0922-8D99813032E1}"/>
              </a:ext>
            </a:extLst>
          </p:cNvPr>
          <p:cNvSpPr>
            <a:spLocks noGrp="1"/>
          </p:cNvSpPr>
          <p:nvPr>
            <p:ph sz="quarter" idx="13"/>
          </p:nvPr>
        </p:nvSpPr>
        <p:spPr/>
        <p:txBody>
          <a:bodyPr/>
          <a:lstStyle/>
          <a:p>
            <a:r>
              <a:rPr lang="pt-BR" dirty="0"/>
              <a:t>Citação1:</a:t>
            </a:r>
          </a:p>
          <a:p>
            <a:r>
              <a:rPr lang="pt-BR" dirty="0"/>
              <a:t> “quem inventou a fome são os que comem”</a:t>
            </a:r>
          </a:p>
          <a:p>
            <a:r>
              <a:rPr lang="pt-BR" dirty="0"/>
              <a:t> citação 2:</a:t>
            </a:r>
          </a:p>
          <a:p>
            <a:r>
              <a:rPr lang="pt-BR" dirty="0"/>
              <a:t>“ quando o homem decidir reformar a sua consciência, o mundo tomará outro roteiro.” </a:t>
            </a:r>
          </a:p>
          <a:p>
            <a:r>
              <a:rPr lang="pt-BR" dirty="0"/>
              <a:t>citação 3</a:t>
            </a:r>
          </a:p>
          <a:p>
            <a:r>
              <a:rPr lang="pt-BR" dirty="0"/>
              <a:t> “o negro só é livre quando morre.”</a:t>
            </a:r>
          </a:p>
        </p:txBody>
      </p:sp>
    </p:spTree>
    <p:extLst>
      <p:ext uri="{BB962C8B-B14F-4D97-AF65-F5344CB8AC3E}">
        <p14:creationId xmlns:p14="http://schemas.microsoft.com/office/powerpoint/2010/main" val="114771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9AD7F09-1B9B-1C13-99C5-CC212E7D7E2C}"/>
              </a:ext>
            </a:extLst>
          </p:cNvPr>
          <p:cNvSpPr>
            <a:spLocks noGrp="1"/>
          </p:cNvSpPr>
          <p:nvPr>
            <p:ph type="title"/>
          </p:nvPr>
        </p:nvSpPr>
        <p:spPr/>
        <p:txBody>
          <a:bodyPr/>
          <a:lstStyle/>
          <a:p>
            <a:pPr algn="ctr"/>
            <a:r>
              <a:rPr lang="pt-BR" dirty="0"/>
              <a:t>Berta Lutz</a:t>
            </a:r>
          </a:p>
        </p:txBody>
      </p:sp>
      <p:sp>
        <p:nvSpPr>
          <p:cNvPr id="6" name="Espaço Reservado para Conteúdo 5">
            <a:extLst>
              <a:ext uri="{FF2B5EF4-FFF2-40B4-BE49-F238E27FC236}">
                <a16:creationId xmlns:a16="http://schemas.microsoft.com/office/drawing/2014/main" id="{44F6D986-640A-C9B6-5B8D-A34AABBC4A11}"/>
              </a:ext>
            </a:extLst>
          </p:cNvPr>
          <p:cNvSpPr>
            <a:spLocks noGrp="1"/>
          </p:cNvSpPr>
          <p:nvPr>
            <p:ph sz="quarter" idx="14"/>
          </p:nvPr>
        </p:nvSpPr>
        <p:spPr>
          <a:xfrm>
            <a:off x="5993971" y="1736036"/>
            <a:ext cx="5681194" cy="3638550"/>
          </a:xfrm>
        </p:spPr>
        <p:txBody>
          <a:bodyPr>
            <a:normAutofit/>
          </a:bodyPr>
          <a:lstStyle/>
          <a:p>
            <a:pPr algn="just"/>
            <a:r>
              <a:rPr lang="pt-BR" dirty="0"/>
              <a:t>Berta foi uma bióloga zoóloga e ativista que viveu entre 1894 e 1976. ela foi uma das principais líderes do movimento sufragista no Brasil. cuja luta envolveu a garantia do direito das mulheres ao voto e à participação política.</a:t>
            </a:r>
          </a:p>
          <a:p>
            <a:pPr algn="just"/>
            <a:r>
              <a:rPr lang="pt-BR" dirty="0"/>
              <a:t> conceitos e temáticas para explorar:</a:t>
            </a:r>
          </a:p>
          <a:p>
            <a:pPr algn="just"/>
            <a:r>
              <a:rPr lang="pt-BR" dirty="0"/>
              <a:t> Feminismo, igualdade de gênero, participação da mulher na política.</a:t>
            </a:r>
          </a:p>
        </p:txBody>
      </p:sp>
      <p:pic>
        <p:nvPicPr>
          <p:cNvPr id="2050" name="Picture 2" descr="Bertha Lutz, a sufragista brasileira">
            <a:extLst>
              <a:ext uri="{FF2B5EF4-FFF2-40B4-BE49-F238E27FC236}">
                <a16:creationId xmlns:a16="http://schemas.microsoft.com/office/drawing/2014/main" id="{DF24A188-2AC0-7803-0A46-C1F37C07F196}"/>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72209" y="1843940"/>
            <a:ext cx="4200939" cy="353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5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60496F-05CE-CE5D-F019-B33F5D214FBE}"/>
              </a:ext>
            </a:extLst>
          </p:cNvPr>
          <p:cNvSpPr>
            <a:spLocks noGrp="1"/>
          </p:cNvSpPr>
          <p:nvPr>
            <p:ph type="title"/>
          </p:nvPr>
        </p:nvSpPr>
        <p:spPr/>
        <p:txBody>
          <a:bodyPr/>
          <a:lstStyle/>
          <a:p>
            <a:pPr algn="ctr"/>
            <a:r>
              <a:rPr lang="pt-BR" dirty="0"/>
              <a:t>citação</a:t>
            </a:r>
          </a:p>
        </p:txBody>
      </p:sp>
      <p:sp>
        <p:nvSpPr>
          <p:cNvPr id="6" name="Espaço Reservado para Conteúdo 5">
            <a:extLst>
              <a:ext uri="{FF2B5EF4-FFF2-40B4-BE49-F238E27FC236}">
                <a16:creationId xmlns:a16="http://schemas.microsoft.com/office/drawing/2014/main" id="{39EB6E8B-C11C-7BC7-2C2F-F82CC68B74B0}"/>
              </a:ext>
            </a:extLst>
          </p:cNvPr>
          <p:cNvSpPr>
            <a:spLocks noGrp="1"/>
          </p:cNvSpPr>
          <p:nvPr>
            <p:ph sz="quarter" idx="13"/>
          </p:nvPr>
        </p:nvSpPr>
        <p:spPr/>
        <p:txBody>
          <a:bodyPr/>
          <a:lstStyle/>
          <a:p>
            <a:r>
              <a:rPr lang="pt-BR" dirty="0"/>
              <a:t>“</a:t>
            </a:r>
            <a:r>
              <a:rPr lang="pt-BR" sz="2800" dirty="0"/>
              <a:t>recusar a mulher a igualdade de direitos em virtude do sexo é denegar justiça a metade da população”.</a:t>
            </a:r>
            <a:endParaRPr lang="pt-BR" dirty="0"/>
          </a:p>
        </p:txBody>
      </p:sp>
    </p:spTree>
    <p:extLst>
      <p:ext uri="{BB962C8B-B14F-4D97-AF65-F5344CB8AC3E}">
        <p14:creationId xmlns:p14="http://schemas.microsoft.com/office/powerpoint/2010/main" val="348566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F7BBB-E556-ED7F-4D2B-552C6C3CB1E5}"/>
              </a:ext>
            </a:extLst>
          </p:cNvPr>
          <p:cNvSpPr>
            <a:spLocks noGrp="1"/>
          </p:cNvSpPr>
          <p:nvPr>
            <p:ph type="title"/>
          </p:nvPr>
        </p:nvSpPr>
        <p:spPr/>
        <p:txBody>
          <a:bodyPr/>
          <a:lstStyle/>
          <a:p>
            <a:r>
              <a:rPr lang="pt-BR" dirty="0"/>
              <a:t>Outras mulheres importantes</a:t>
            </a:r>
          </a:p>
        </p:txBody>
      </p:sp>
      <p:pic>
        <p:nvPicPr>
          <p:cNvPr id="6" name="Espaço Reservado para Conteúdo 5">
            <a:extLst>
              <a:ext uri="{FF2B5EF4-FFF2-40B4-BE49-F238E27FC236}">
                <a16:creationId xmlns:a16="http://schemas.microsoft.com/office/drawing/2014/main" id="{A9325706-31F2-5818-7EE8-B62192CE25CE}"/>
              </a:ext>
            </a:extLst>
          </p:cNvPr>
          <p:cNvPicPr>
            <a:picLocks noGrp="1" noChangeAspect="1"/>
          </p:cNvPicPr>
          <p:nvPr>
            <p:ph sz="quarter" idx="13"/>
          </p:nvPr>
        </p:nvPicPr>
        <p:blipFill>
          <a:blip r:embed="rId2"/>
          <a:stretch>
            <a:fillRect/>
          </a:stretch>
        </p:blipFill>
        <p:spPr>
          <a:xfrm>
            <a:off x="821635" y="1736035"/>
            <a:ext cx="4625008" cy="3638550"/>
          </a:xfrm>
          <a:prstGeom prst="rect">
            <a:avLst/>
          </a:prstGeom>
        </p:spPr>
      </p:pic>
      <p:sp>
        <p:nvSpPr>
          <p:cNvPr id="5" name="Espaço Reservado para Conteúdo 4">
            <a:extLst>
              <a:ext uri="{FF2B5EF4-FFF2-40B4-BE49-F238E27FC236}">
                <a16:creationId xmlns:a16="http://schemas.microsoft.com/office/drawing/2014/main" id="{A9233A04-2BD3-32E3-DAE5-B0D6C2C4B2F3}"/>
              </a:ext>
            </a:extLst>
          </p:cNvPr>
          <p:cNvSpPr>
            <a:spLocks noGrp="1"/>
          </p:cNvSpPr>
          <p:nvPr>
            <p:ph sz="quarter" idx="14"/>
          </p:nvPr>
        </p:nvSpPr>
        <p:spPr/>
        <p:txBody>
          <a:bodyPr/>
          <a:lstStyle/>
          <a:p>
            <a:pPr algn="just"/>
            <a:r>
              <a:rPr lang="pt-BR" dirty="0"/>
              <a:t>um grande nome na lista pelos direitos da população negra e das mulheres</a:t>
            </a:r>
          </a:p>
          <a:p>
            <a:pPr algn="just"/>
            <a:r>
              <a:rPr lang="pt-BR" dirty="0"/>
              <a:t>“ a política não se situa no polo oposto ao de nossa vida desejamos ou não ela permeia nossa existência insinuando-se nos espaços mais íntimos”</a:t>
            </a:r>
          </a:p>
        </p:txBody>
      </p:sp>
    </p:spTree>
    <p:extLst>
      <p:ext uri="{BB962C8B-B14F-4D97-AF65-F5344CB8AC3E}">
        <p14:creationId xmlns:p14="http://schemas.microsoft.com/office/powerpoint/2010/main" val="21564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5460F-5408-5E8E-1E1E-8D98E2E0E02C}"/>
              </a:ext>
            </a:extLst>
          </p:cNvPr>
          <p:cNvSpPr>
            <a:spLocks noGrp="1"/>
          </p:cNvSpPr>
          <p:nvPr>
            <p:ph type="title"/>
          </p:nvPr>
        </p:nvSpPr>
        <p:spPr>
          <a:xfrm>
            <a:off x="685801" y="140678"/>
            <a:ext cx="10396882" cy="1443870"/>
          </a:xfrm>
        </p:spPr>
        <p:txBody>
          <a:bodyPr>
            <a:normAutofit fontScale="90000"/>
          </a:bodyPr>
          <a:lstStyle/>
          <a:p>
            <a:pPr algn="ctr"/>
            <a:r>
              <a:rPr lang="pt-BR" dirty="0"/>
              <a:t>OUTRAS PALAVRAS SOBRE O ARTIGO DE OPINIÃO</a:t>
            </a:r>
          </a:p>
        </p:txBody>
      </p:sp>
      <p:sp>
        <p:nvSpPr>
          <p:cNvPr id="3" name="Espaço Reservado para Conteúdo 2">
            <a:extLst>
              <a:ext uri="{FF2B5EF4-FFF2-40B4-BE49-F238E27FC236}">
                <a16:creationId xmlns:a16="http://schemas.microsoft.com/office/drawing/2014/main" id="{4A35D2FA-21A0-1425-2FE5-A87A5489D626}"/>
              </a:ext>
            </a:extLst>
          </p:cNvPr>
          <p:cNvSpPr>
            <a:spLocks noGrp="1"/>
          </p:cNvSpPr>
          <p:nvPr>
            <p:ph sz="quarter" idx="13"/>
          </p:nvPr>
        </p:nvSpPr>
        <p:spPr>
          <a:xfrm>
            <a:off x="179364" y="1731202"/>
            <a:ext cx="11074790" cy="3783333"/>
          </a:xfrm>
        </p:spPr>
        <p:txBody>
          <a:bodyPr>
            <a:normAutofit fontScale="85000" lnSpcReduction="20000"/>
          </a:bodyPr>
          <a:lstStyle/>
          <a:p>
            <a:pPr algn="just"/>
            <a:r>
              <a:rPr lang="pt-BR" b="0" i="0" dirty="0">
                <a:effectLst/>
                <a:latin typeface="+mj-lt"/>
              </a:rPr>
              <a:t>O que é um artigo de opinião?</a:t>
            </a:r>
          </a:p>
          <a:p>
            <a:pPr algn="just"/>
            <a:r>
              <a:rPr lang="pt-BR" b="0" i="0" dirty="0">
                <a:effectLst/>
                <a:latin typeface="+mj-lt"/>
              </a:rPr>
              <a:t>Um artigo de opinião é um</a:t>
            </a:r>
            <a:r>
              <a:rPr lang="pt-BR" b="1" i="0" dirty="0">
                <a:effectLst/>
                <a:latin typeface="+mj-lt"/>
              </a:rPr>
              <a:t> gênero jornalístico</a:t>
            </a:r>
            <a:r>
              <a:rPr lang="pt-BR" b="0" i="0" dirty="0">
                <a:effectLst/>
                <a:latin typeface="+mj-lt"/>
              </a:rPr>
              <a:t>, encontrado em jornais, revistas e blogs. Ele tem duas características principais:</a:t>
            </a:r>
          </a:p>
          <a:p>
            <a:pPr algn="just"/>
            <a:r>
              <a:rPr lang="pt-BR" b="1" i="0" dirty="0">
                <a:effectLst/>
                <a:latin typeface="+mj-lt"/>
              </a:rPr>
              <a:t>Expositivo:</a:t>
            </a:r>
            <a:r>
              <a:rPr lang="pt-BR" b="0" i="0" dirty="0">
                <a:effectLst/>
                <a:latin typeface="+mj-lt"/>
              </a:rPr>
              <a:t> tem como objetivo esclarecer um determinado tema para o leitor, mostrar como uma coisa acontece na realidade.</a:t>
            </a:r>
          </a:p>
          <a:p>
            <a:pPr algn="just"/>
            <a:r>
              <a:rPr lang="pt-BR" b="1" i="0" dirty="0">
                <a:effectLst/>
                <a:latin typeface="+mj-lt"/>
              </a:rPr>
              <a:t>Argumentativo:</a:t>
            </a:r>
            <a:r>
              <a:rPr lang="pt-BR" b="0" i="0" dirty="0">
                <a:effectLst/>
                <a:latin typeface="+mj-lt"/>
              </a:rPr>
              <a:t> tem como objetivo defender um ponto de vista, convencer quem está lendo de que a sua opinião faz sentido.</a:t>
            </a:r>
          </a:p>
          <a:p>
            <a:pPr algn="just"/>
            <a:r>
              <a:rPr lang="pt-BR" b="0" i="0" dirty="0">
                <a:effectLst/>
                <a:latin typeface="+mj-lt"/>
              </a:rPr>
              <a:t>Ou seja, em um artigo de opinião, você esclarece para o leitor como algo acontece de verdade. Por exemplo, como funciona a rotina de um vestibulando. Você pode falar sobre as horas de estudos necessárias e sobre a pressão na hora de fazer a prova. E, ao mesmo tempo, você precisa formular uma opinião a respeito deste assunto e defendê-la durante o texto. Como, por exemplo, uma preocupação com alimentação e exercício físico pode ajudar a render melhor nos estudos.</a:t>
            </a:r>
          </a:p>
          <a:p>
            <a:endParaRPr lang="pt-BR" dirty="0"/>
          </a:p>
        </p:txBody>
      </p:sp>
    </p:spTree>
    <p:extLst>
      <p:ext uri="{BB962C8B-B14F-4D97-AF65-F5344CB8AC3E}">
        <p14:creationId xmlns:p14="http://schemas.microsoft.com/office/powerpoint/2010/main" val="3123302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B9CDC-B86C-FEC3-A8B9-46B7E733A9FA}"/>
              </a:ext>
            </a:extLst>
          </p:cNvPr>
          <p:cNvSpPr>
            <a:spLocks noGrp="1"/>
          </p:cNvSpPr>
          <p:nvPr>
            <p:ph type="title"/>
          </p:nvPr>
        </p:nvSpPr>
        <p:spPr/>
        <p:txBody>
          <a:bodyPr/>
          <a:lstStyle/>
          <a:p>
            <a:pPr algn="ctr"/>
            <a:r>
              <a:rPr lang="pt-BR" dirty="0"/>
              <a:t>Hannah </a:t>
            </a:r>
            <a:r>
              <a:rPr lang="pt-BR" dirty="0" err="1"/>
              <a:t>arendt</a:t>
            </a:r>
            <a:endParaRPr lang="pt-BR" dirty="0"/>
          </a:p>
        </p:txBody>
      </p:sp>
      <p:sp>
        <p:nvSpPr>
          <p:cNvPr id="4" name="Espaço Reservado para Conteúdo 3">
            <a:extLst>
              <a:ext uri="{FF2B5EF4-FFF2-40B4-BE49-F238E27FC236}">
                <a16:creationId xmlns:a16="http://schemas.microsoft.com/office/drawing/2014/main" id="{B443D72B-332F-89DB-6236-5309AF0D7E42}"/>
              </a:ext>
            </a:extLst>
          </p:cNvPr>
          <p:cNvSpPr>
            <a:spLocks noGrp="1"/>
          </p:cNvSpPr>
          <p:nvPr>
            <p:ph sz="quarter" idx="14"/>
          </p:nvPr>
        </p:nvSpPr>
        <p:spPr/>
        <p:txBody>
          <a:bodyPr/>
          <a:lstStyle/>
          <a:p>
            <a:pPr algn="just"/>
            <a:r>
              <a:rPr lang="pt-BR" dirty="0"/>
              <a:t> filósofa de origem judia que vivenciou os tempos sombrios causados pelo nazismo.</a:t>
            </a:r>
          </a:p>
          <a:p>
            <a:pPr algn="just"/>
            <a:r>
              <a:rPr lang="pt-BR" dirty="0"/>
              <a:t>“ a essência  dos direitos humanos é o direito a ter direitos.”</a:t>
            </a:r>
          </a:p>
        </p:txBody>
      </p:sp>
      <p:pic>
        <p:nvPicPr>
          <p:cNvPr id="5122" name="Picture 2" descr="Hannah Arendt">
            <a:extLst>
              <a:ext uri="{FF2B5EF4-FFF2-40B4-BE49-F238E27FC236}">
                <a16:creationId xmlns:a16="http://schemas.microsoft.com/office/drawing/2014/main" id="{6DAEAD5F-B8FE-6B73-C813-02FC90467DC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07165" y="1843940"/>
            <a:ext cx="3843131" cy="353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19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48343-BD3E-2585-2B8B-C357111C14D8}"/>
              </a:ext>
            </a:extLst>
          </p:cNvPr>
          <p:cNvSpPr>
            <a:spLocks noGrp="1"/>
          </p:cNvSpPr>
          <p:nvPr>
            <p:ph type="title"/>
          </p:nvPr>
        </p:nvSpPr>
        <p:spPr/>
        <p:txBody>
          <a:bodyPr/>
          <a:lstStyle/>
          <a:p>
            <a:r>
              <a:rPr lang="pt-BR" dirty="0"/>
              <a:t>Malala e usai</a:t>
            </a:r>
          </a:p>
        </p:txBody>
      </p:sp>
      <p:sp>
        <p:nvSpPr>
          <p:cNvPr id="4" name="Espaço Reservado para Conteúdo 3">
            <a:extLst>
              <a:ext uri="{FF2B5EF4-FFF2-40B4-BE49-F238E27FC236}">
                <a16:creationId xmlns:a16="http://schemas.microsoft.com/office/drawing/2014/main" id="{8F9A4FB1-34B2-F777-1E81-65EE33C69A0F}"/>
              </a:ext>
            </a:extLst>
          </p:cNvPr>
          <p:cNvSpPr>
            <a:spLocks noGrp="1"/>
          </p:cNvSpPr>
          <p:nvPr>
            <p:ph sz="quarter" idx="14"/>
          </p:nvPr>
        </p:nvSpPr>
        <p:spPr>
          <a:xfrm>
            <a:off x="5993971" y="1718874"/>
            <a:ext cx="5086538" cy="3655711"/>
          </a:xfrm>
        </p:spPr>
        <p:txBody>
          <a:bodyPr/>
          <a:lstStyle/>
          <a:p>
            <a:pPr algn="just"/>
            <a:r>
              <a:rPr lang="pt-BR" dirty="0"/>
              <a:t>foi uma grande defensora dos direitos das crianças e dos jovens em seu país, que nunca desistiu de estudar.</a:t>
            </a:r>
          </a:p>
          <a:p>
            <a:pPr algn="just"/>
            <a:r>
              <a:rPr lang="pt-BR" dirty="0"/>
              <a:t>“a diversidade garante que crianças possam sonhar sem colocar fronteiras a Barreiras para o futuro e os sonhos dela.”</a:t>
            </a:r>
          </a:p>
        </p:txBody>
      </p:sp>
      <p:pic>
        <p:nvPicPr>
          <p:cNvPr id="4098" name="Picture 2" descr="Malala Yousafzai – Grupo Presença">
            <a:extLst>
              <a:ext uri="{FF2B5EF4-FFF2-40B4-BE49-F238E27FC236}">
                <a16:creationId xmlns:a16="http://schemas.microsoft.com/office/drawing/2014/main" id="{06FCBDB6-5E8B-408F-7413-B7BB1C1C9B38}"/>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74643" y="1843940"/>
            <a:ext cx="4015409" cy="36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9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598EE3E-35BB-8C2A-9360-95B1F486A31F}"/>
              </a:ext>
            </a:extLst>
          </p:cNvPr>
          <p:cNvSpPr>
            <a:spLocks noGrp="1"/>
          </p:cNvSpPr>
          <p:nvPr>
            <p:ph sz="quarter" idx="13"/>
          </p:nvPr>
        </p:nvSpPr>
        <p:spPr>
          <a:xfrm>
            <a:off x="587326" y="994251"/>
            <a:ext cx="10394707" cy="3971644"/>
          </a:xfrm>
        </p:spPr>
        <p:txBody>
          <a:bodyPr>
            <a:normAutofit fontScale="92500" lnSpcReduction="20000"/>
          </a:bodyPr>
          <a:lstStyle/>
          <a:p>
            <a:pPr algn="just"/>
            <a:r>
              <a:rPr lang="pt-BR" sz="2600" b="0" i="0" dirty="0">
                <a:effectLst/>
                <a:latin typeface="+mj-lt"/>
              </a:rPr>
              <a:t>Dissertação Argumentativa: uma apresentação na escola.</a:t>
            </a:r>
          </a:p>
          <a:p>
            <a:pPr algn="just"/>
            <a:r>
              <a:rPr lang="pt-BR" sz="2600" b="0" i="0" dirty="0">
                <a:effectLst/>
                <a:latin typeface="+mj-lt"/>
              </a:rPr>
              <a:t>A dissertação argumentativa pode ser comparada com uma apresentação de escola. Você também precisa explicar sobre um assunto e defender um posicionamento. Mas, na escola existem diversas regras e sua argumentação fica bem mais limitada.</a:t>
            </a:r>
          </a:p>
          <a:p>
            <a:pPr algn="just"/>
            <a:r>
              <a:rPr lang="pt-BR" sz="2600" b="0" i="0" dirty="0">
                <a:effectLst/>
                <a:latin typeface="+mj-lt"/>
              </a:rPr>
              <a:t>A sua tese precisa vir no começo do texto, você tem um menor número de linhas, não pode usar gírias, nem ironia. É um texto mais quadradinho, vamos dizer assim.</a:t>
            </a:r>
          </a:p>
          <a:p>
            <a:pPr marL="0" indent="0" algn="l">
              <a:buNone/>
            </a:pPr>
            <a:r>
              <a:rPr lang="pt-BR" b="0" i="0" dirty="0">
                <a:solidFill>
                  <a:srgbClr val="7A7A7A"/>
                </a:solidFill>
                <a:effectLst/>
                <a:latin typeface="Poppins" panose="00000500000000000000" pitchFamily="2" charset="0"/>
              </a:rPr>
              <a:t> </a:t>
            </a:r>
          </a:p>
          <a:p>
            <a:endParaRPr lang="pt-BR" dirty="0"/>
          </a:p>
        </p:txBody>
      </p:sp>
    </p:spTree>
    <p:extLst>
      <p:ext uri="{BB962C8B-B14F-4D97-AF65-F5344CB8AC3E}">
        <p14:creationId xmlns:p14="http://schemas.microsoft.com/office/powerpoint/2010/main" val="42005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03224BB-A5F6-2427-B2F4-6C4792B0F548}"/>
              </a:ext>
            </a:extLst>
          </p:cNvPr>
          <p:cNvSpPr>
            <a:spLocks noGrp="1"/>
          </p:cNvSpPr>
          <p:nvPr>
            <p:ph sz="quarter" idx="13"/>
          </p:nvPr>
        </p:nvSpPr>
        <p:spPr>
          <a:xfrm>
            <a:off x="685800" y="703386"/>
            <a:ext cx="10394707" cy="4671200"/>
          </a:xfrm>
        </p:spPr>
        <p:txBody>
          <a:bodyPr>
            <a:normAutofit fontScale="85000" lnSpcReduction="20000"/>
          </a:bodyPr>
          <a:lstStyle/>
          <a:p>
            <a:pPr algn="just"/>
            <a:r>
              <a:rPr lang="pt-BR" sz="2900" b="0" i="0" dirty="0">
                <a:effectLst/>
                <a:latin typeface="+mj-lt"/>
              </a:rPr>
              <a:t>Artigo de Opinião: uma palestra.</a:t>
            </a:r>
          </a:p>
          <a:p>
            <a:pPr algn="just"/>
            <a:r>
              <a:rPr lang="pt-BR" sz="2900" b="0" i="0" dirty="0">
                <a:effectLst/>
                <a:latin typeface="+mj-lt"/>
              </a:rPr>
              <a:t>Neste texto, você está fora da escola. Pode criar as próprias regras e fazer um texto muito mais livre. Mas é bom lembrar, em uma palestra, o apresentador está bastante preocupado em te apresentar bons argumentos, em te convencer sobre eles e, também, em usar uma linguagem mais formal para te passar credibilidade.</a:t>
            </a:r>
          </a:p>
          <a:p>
            <a:pPr algn="just"/>
            <a:r>
              <a:rPr lang="pt-BR" sz="2900" b="0" i="0" dirty="0">
                <a:effectLst/>
                <a:latin typeface="+mj-lt"/>
              </a:rPr>
              <a:t>Mas, ele não necessariamente precisa apresentar sua tese no começo do discurso. Pode ser irônico, ser mais enfático, tem mais liberdade textual e literária para trazer a sua argumentação.</a:t>
            </a:r>
          </a:p>
          <a:p>
            <a:pPr algn="just"/>
            <a:br>
              <a:rPr lang="pt-BR" dirty="0"/>
            </a:br>
            <a:endParaRPr lang="pt-BR" dirty="0"/>
          </a:p>
        </p:txBody>
      </p:sp>
    </p:spTree>
    <p:extLst>
      <p:ext uri="{BB962C8B-B14F-4D97-AF65-F5344CB8AC3E}">
        <p14:creationId xmlns:p14="http://schemas.microsoft.com/office/powerpoint/2010/main" val="429360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0AB161A-B2ED-8EC0-E524-70952C3491E2}"/>
              </a:ext>
            </a:extLst>
          </p:cNvPr>
          <p:cNvSpPr>
            <a:spLocks noGrp="1"/>
          </p:cNvSpPr>
          <p:nvPr>
            <p:ph sz="quarter" idx="13"/>
          </p:nvPr>
        </p:nvSpPr>
        <p:spPr>
          <a:xfrm>
            <a:off x="587326" y="530018"/>
            <a:ext cx="10394707" cy="4309268"/>
          </a:xfrm>
        </p:spPr>
        <p:txBody>
          <a:bodyPr/>
          <a:lstStyle/>
          <a:p>
            <a:pPr algn="just"/>
            <a:r>
              <a:rPr lang="pt-BR" sz="2400" i="0" dirty="0">
                <a:effectLst/>
                <a:latin typeface="+mj-lt"/>
              </a:rPr>
              <a:t>Crônica Argumentativa: uma conversa de boteco.</a:t>
            </a:r>
          </a:p>
          <a:p>
            <a:pPr algn="just"/>
            <a:r>
              <a:rPr lang="pt-BR" sz="2400" i="0" dirty="0">
                <a:effectLst/>
                <a:latin typeface="+mj-lt"/>
              </a:rPr>
              <a:t>Na crônica, o autor não tem a necessidade de te provar um ponto de vista. Ele pode simplesmente te fazer refletir, rir ou se entristecer falando sobre alguma coisa. É como numa conversa de bar. Nesse caso, você não para no meio do assunto e mostra um gráfico pro seu amigo sobre o tema que vocês estão discutindo. As coisas são mais informais e livres.</a:t>
            </a:r>
          </a:p>
          <a:p>
            <a:endParaRPr lang="pt-BR" dirty="0"/>
          </a:p>
        </p:txBody>
      </p:sp>
    </p:spTree>
    <p:extLst>
      <p:ext uri="{BB962C8B-B14F-4D97-AF65-F5344CB8AC3E}">
        <p14:creationId xmlns:p14="http://schemas.microsoft.com/office/powerpoint/2010/main" val="154783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84583-EFD8-0633-5D92-E1878F61B2FB}"/>
              </a:ext>
            </a:extLst>
          </p:cNvPr>
          <p:cNvSpPr>
            <a:spLocks noGrp="1"/>
          </p:cNvSpPr>
          <p:nvPr>
            <p:ph type="title"/>
          </p:nvPr>
        </p:nvSpPr>
        <p:spPr>
          <a:xfrm>
            <a:off x="685800" y="137160"/>
            <a:ext cx="10396882" cy="1151965"/>
          </a:xfrm>
        </p:spPr>
        <p:txBody>
          <a:bodyPr>
            <a:normAutofit fontScale="90000"/>
          </a:bodyPr>
          <a:lstStyle/>
          <a:p>
            <a:pPr algn="ctr"/>
            <a:r>
              <a:rPr lang="pt-BR" dirty="0"/>
              <a:t>Revisando algumas características do artigo - Unioeste</a:t>
            </a:r>
          </a:p>
        </p:txBody>
      </p:sp>
      <p:sp>
        <p:nvSpPr>
          <p:cNvPr id="3" name="Espaço Reservado para Conteúdo 2">
            <a:extLst>
              <a:ext uri="{FF2B5EF4-FFF2-40B4-BE49-F238E27FC236}">
                <a16:creationId xmlns:a16="http://schemas.microsoft.com/office/drawing/2014/main" id="{FF7E86D2-81BC-F4FB-132C-F86D3A6123FD}"/>
              </a:ext>
            </a:extLst>
          </p:cNvPr>
          <p:cNvSpPr>
            <a:spLocks noGrp="1"/>
          </p:cNvSpPr>
          <p:nvPr>
            <p:ph sz="quarter" idx="13"/>
          </p:nvPr>
        </p:nvSpPr>
        <p:spPr>
          <a:xfrm>
            <a:off x="685800" y="1993057"/>
            <a:ext cx="10394707" cy="3311189"/>
          </a:xfrm>
        </p:spPr>
        <p:txBody>
          <a:bodyPr>
            <a:normAutofit fontScale="77500" lnSpcReduction="20000"/>
          </a:bodyPr>
          <a:lstStyle/>
          <a:p>
            <a:r>
              <a:rPr lang="pt-BR" dirty="0"/>
              <a:t>Título obrigatório;</a:t>
            </a:r>
          </a:p>
          <a:p>
            <a:r>
              <a:rPr lang="pt-BR" dirty="0"/>
              <a:t>Tese bem definida;</a:t>
            </a:r>
          </a:p>
          <a:p>
            <a:r>
              <a:rPr lang="pt-BR" dirty="0"/>
              <a:t>Argumentos concretos (estratégias argumentativas);</a:t>
            </a:r>
          </a:p>
          <a:p>
            <a:r>
              <a:rPr lang="pt-BR" dirty="0"/>
              <a:t>Entre 4 ou 5 parágrafos;</a:t>
            </a:r>
          </a:p>
          <a:p>
            <a:r>
              <a:rPr lang="pt-BR" dirty="0"/>
              <a:t>Operadores argumentativos;</a:t>
            </a:r>
          </a:p>
          <a:p>
            <a:r>
              <a:rPr lang="pt-BR" dirty="0"/>
              <a:t>Juízos de valor (diferente de juízo de fato);</a:t>
            </a:r>
          </a:p>
          <a:p>
            <a:r>
              <a:rPr lang="pt-BR" dirty="0"/>
              <a:t>Máscara social;</a:t>
            </a:r>
          </a:p>
          <a:p>
            <a:r>
              <a:rPr lang="pt-BR" dirty="0"/>
              <a:t>Situação comunicativa;</a:t>
            </a:r>
          </a:p>
          <a:p>
            <a:r>
              <a:rPr lang="pt-BR" dirty="0"/>
              <a:t>Pessoalidade.</a:t>
            </a:r>
          </a:p>
          <a:p>
            <a:endParaRPr lang="pt-BR" dirty="0"/>
          </a:p>
        </p:txBody>
      </p:sp>
    </p:spTree>
    <p:extLst>
      <p:ext uri="{BB962C8B-B14F-4D97-AF65-F5344CB8AC3E}">
        <p14:creationId xmlns:p14="http://schemas.microsoft.com/office/powerpoint/2010/main" val="371032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8B7DF-4534-02BF-53B6-8694890F747B}"/>
              </a:ext>
            </a:extLst>
          </p:cNvPr>
          <p:cNvSpPr>
            <a:spLocks noGrp="1"/>
          </p:cNvSpPr>
          <p:nvPr>
            <p:ph type="title"/>
          </p:nvPr>
        </p:nvSpPr>
        <p:spPr>
          <a:xfrm>
            <a:off x="545123" y="207499"/>
            <a:ext cx="10396882" cy="1151965"/>
          </a:xfrm>
        </p:spPr>
        <p:txBody>
          <a:bodyPr/>
          <a:lstStyle/>
          <a:p>
            <a:pPr algn="ctr"/>
            <a:r>
              <a:rPr lang="pt-BR" dirty="0"/>
              <a:t>EXEMPLO E ANÁLISE</a:t>
            </a:r>
          </a:p>
        </p:txBody>
      </p:sp>
      <p:sp>
        <p:nvSpPr>
          <p:cNvPr id="5" name="Espaço Reservado para Conteúdo 4">
            <a:extLst>
              <a:ext uri="{FF2B5EF4-FFF2-40B4-BE49-F238E27FC236}">
                <a16:creationId xmlns:a16="http://schemas.microsoft.com/office/drawing/2014/main" id="{F74DAAA7-8270-7365-5D57-65A78B7C5341}"/>
              </a:ext>
            </a:extLst>
          </p:cNvPr>
          <p:cNvSpPr>
            <a:spLocks noGrp="1"/>
          </p:cNvSpPr>
          <p:nvPr>
            <p:ph sz="quarter" idx="13"/>
          </p:nvPr>
        </p:nvSpPr>
        <p:spPr>
          <a:xfrm>
            <a:off x="0" y="1246922"/>
            <a:ext cx="11102926" cy="3311189"/>
          </a:xfrm>
        </p:spPr>
        <p:txBody>
          <a:bodyPr>
            <a:normAutofit/>
          </a:bodyPr>
          <a:lstStyle/>
          <a:p>
            <a:pPr algn="just"/>
            <a:r>
              <a:rPr lang="pt-BR" b="0" dirty="0">
                <a:effectLst/>
                <a:latin typeface="+mj-lt"/>
              </a:rPr>
              <a:t>“A Academia dos Prêmios Nobel os concederá este ano mesmo em plena pandemia. </a:t>
            </a:r>
            <a:r>
              <a:rPr lang="pt-BR" b="0" u="none" strike="noStrike" dirty="0">
                <a:solidFill>
                  <a:schemeClr val="accent1"/>
                </a:solidFill>
                <a:effectLst/>
                <a:latin typeface="+mj-lt"/>
                <a:hlinkClick r:id="rId2">
                  <a:extLst>
                    <a:ext uri="{A12FA001-AC4F-418D-AE19-62706E023703}">
                      <ahyp:hlinkClr xmlns:ahyp="http://schemas.microsoft.com/office/drawing/2018/hyperlinkcolor" val="tx"/>
                    </a:ext>
                  </a:extLst>
                </a:hlinkClick>
              </a:rPr>
              <a:t>O Nobel da Paz já foi outorgado a políticos</a:t>
            </a:r>
            <a:r>
              <a:rPr lang="pt-BR" b="0" dirty="0">
                <a:effectLst/>
                <a:latin typeface="+mj-lt"/>
              </a:rPr>
              <a:t> que nem sempre o mereciam. Por que não dar um Nobel póstumo aos </a:t>
            </a:r>
            <a:r>
              <a:rPr lang="pt-BR" b="0" u="none" strike="noStrike" dirty="0">
                <a:solidFill>
                  <a:schemeClr val="accent1"/>
                </a:solidFill>
                <a:effectLst/>
                <a:latin typeface="+mj-lt"/>
                <a:hlinkClick r:id="rId3">
                  <a:extLst>
                    <a:ext uri="{A12FA001-AC4F-418D-AE19-62706E023703}">
                      <ahyp:hlinkClr xmlns:ahyp="http://schemas.microsoft.com/office/drawing/2018/hyperlinkcolor" val="tx"/>
                    </a:ext>
                  </a:extLst>
                </a:hlinkClick>
              </a:rPr>
              <a:t>profissionais de saúde</a:t>
            </a:r>
            <a:r>
              <a:rPr lang="pt-BR" b="0" dirty="0">
                <a:solidFill>
                  <a:schemeClr val="accent1"/>
                </a:solidFill>
                <a:effectLst/>
                <a:latin typeface="+mj-lt"/>
              </a:rPr>
              <a:t> </a:t>
            </a:r>
            <a:r>
              <a:rPr lang="pt-BR" b="0" dirty="0">
                <a:effectLst/>
                <a:latin typeface="+mj-lt"/>
              </a:rPr>
              <a:t>que vêm sendo vítimas em todo o mundo da tragédia do coronavírus?</a:t>
            </a:r>
          </a:p>
          <a:p>
            <a:pPr algn="just"/>
            <a:r>
              <a:rPr lang="pt-BR" b="0" dirty="0">
                <a:effectLst/>
                <a:latin typeface="+mj-lt"/>
              </a:rPr>
              <a:t>Embora essas enfermeiras e enfermeiros peçam que não sejam vistos como heróis, pois seu trabalho seria sua obrigação, eles estão sendo vítimas em </a:t>
            </a:r>
            <a:r>
              <a:rPr lang="pt-BR" b="0" u="none" strike="noStrike" dirty="0">
                <a:solidFill>
                  <a:schemeClr val="accent1"/>
                </a:solidFill>
                <a:effectLst/>
                <a:latin typeface="+mj-lt"/>
                <a:hlinkClick r:id="rId4">
                  <a:extLst>
                    <a:ext uri="{A12FA001-AC4F-418D-AE19-62706E023703}">
                      <ahyp:hlinkClr xmlns:ahyp="http://schemas.microsoft.com/office/drawing/2018/hyperlinkcolor" val="tx"/>
                    </a:ext>
                  </a:extLst>
                </a:hlinkClick>
              </a:rPr>
              <a:t>muitos casos da falta de equipamentos</a:t>
            </a:r>
            <a:r>
              <a:rPr lang="pt-BR" b="0" dirty="0">
                <a:effectLst/>
                <a:latin typeface="+mj-lt"/>
              </a:rPr>
              <a:t> nos maltratados sistemas públicos de saúde, que, em muitas partes, </a:t>
            </a:r>
            <a:r>
              <a:rPr lang="pt-BR" b="0" u="none" strike="noStrike" dirty="0">
                <a:solidFill>
                  <a:schemeClr val="accent1"/>
                </a:solidFill>
                <a:effectLst/>
                <a:latin typeface="+mj-lt"/>
                <a:hlinkClick r:id="rId5">
                  <a:extLst>
                    <a:ext uri="{A12FA001-AC4F-418D-AE19-62706E023703}">
                      <ahyp:hlinkClr xmlns:ahyp="http://schemas.microsoft.com/office/drawing/2018/hyperlinkcolor" val="tx"/>
                    </a:ext>
                  </a:extLst>
                </a:hlinkClick>
              </a:rPr>
              <a:t>como aqui no Brasil</a:t>
            </a:r>
            <a:r>
              <a:rPr lang="pt-BR" b="0" dirty="0">
                <a:solidFill>
                  <a:schemeClr val="accent1"/>
                </a:solidFill>
                <a:effectLst/>
                <a:latin typeface="+mj-lt"/>
              </a:rPr>
              <a:t>,</a:t>
            </a:r>
            <a:r>
              <a:rPr lang="pt-BR" b="0" dirty="0">
                <a:effectLst/>
                <a:latin typeface="+mj-lt"/>
              </a:rPr>
              <a:t> foram saqueados criminalmente pela corrupção política.</a:t>
            </a:r>
          </a:p>
          <a:p>
            <a:endParaRPr lang="pt-BR" dirty="0"/>
          </a:p>
        </p:txBody>
      </p:sp>
    </p:spTree>
    <p:extLst>
      <p:ext uri="{BB962C8B-B14F-4D97-AF65-F5344CB8AC3E}">
        <p14:creationId xmlns:p14="http://schemas.microsoft.com/office/powerpoint/2010/main" val="75029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E27312F-BF3E-D91E-AEDA-CC5B492B4CF4}"/>
              </a:ext>
            </a:extLst>
          </p:cNvPr>
          <p:cNvSpPr>
            <a:spLocks noGrp="1"/>
          </p:cNvSpPr>
          <p:nvPr>
            <p:ph sz="quarter" idx="13"/>
          </p:nvPr>
        </p:nvSpPr>
        <p:spPr>
          <a:xfrm>
            <a:off x="587327" y="501883"/>
            <a:ext cx="10394707" cy="4478080"/>
          </a:xfrm>
        </p:spPr>
        <p:txBody>
          <a:bodyPr>
            <a:normAutofit lnSpcReduction="10000"/>
          </a:bodyPr>
          <a:lstStyle/>
          <a:p>
            <a:pPr algn="just"/>
            <a:r>
              <a:rPr lang="pt-BR" dirty="0">
                <a:effectLst/>
                <a:latin typeface="+mj-lt"/>
              </a:rPr>
              <a:t>Há um clamor mundial de empatia e gratidão por esses profissionais, muitos deles já aposentados e que decidiram voltar à linha de frente desta </a:t>
            </a:r>
            <a:r>
              <a:rPr lang="pt-BR" u="none" strike="noStrike" dirty="0">
                <a:solidFill>
                  <a:schemeClr val="accent1"/>
                </a:solidFill>
                <a:effectLst/>
                <a:latin typeface="+mj-lt"/>
                <a:hlinkClick r:id="rId2">
                  <a:extLst>
                    <a:ext uri="{A12FA001-AC4F-418D-AE19-62706E023703}">
                      <ahyp:hlinkClr xmlns:ahyp="http://schemas.microsoft.com/office/drawing/2018/hyperlinkcolor" val="tx"/>
                    </a:ext>
                  </a:extLst>
                </a:hlinkClick>
              </a:rPr>
              <a:t>guerra de inimigos invisíveis</a:t>
            </a:r>
            <a:r>
              <a:rPr lang="pt-BR" dirty="0">
                <a:effectLst/>
                <a:latin typeface="+mj-lt"/>
              </a:rPr>
              <a:t>. As pessoas os aplaudem, cantam para eles e se comovem com suas mortes. Eles, por sua vez, demonstram felicidade toda vez que </a:t>
            </a:r>
            <a:r>
              <a:rPr lang="pt-BR" u="none" strike="noStrike" dirty="0">
                <a:solidFill>
                  <a:schemeClr val="accent1"/>
                </a:solidFill>
                <a:effectLst/>
                <a:latin typeface="+mj-lt"/>
                <a:hlinkClick r:id="rId3">
                  <a:extLst>
                    <a:ext uri="{A12FA001-AC4F-418D-AE19-62706E023703}">
                      <ahyp:hlinkClr xmlns:ahyp="http://schemas.microsoft.com/office/drawing/2018/hyperlinkcolor" val="tx"/>
                    </a:ext>
                  </a:extLst>
                </a:hlinkClick>
              </a:rPr>
              <a:t>conseguem salvar uma vida</a:t>
            </a:r>
            <a:r>
              <a:rPr lang="pt-BR" dirty="0">
                <a:effectLst/>
                <a:latin typeface="+mj-lt"/>
              </a:rPr>
              <a:t>, mesmo que ao custo de pôr em risco a própria.</a:t>
            </a:r>
          </a:p>
          <a:p>
            <a:pPr algn="just"/>
            <a:r>
              <a:rPr lang="pt-BR" dirty="0">
                <a:effectLst/>
                <a:latin typeface="+mj-lt"/>
              </a:rPr>
              <a:t>“Estou com medo, mas estou aqui”, disse uma das enfermeiras italianas, e que acabou perdendo a vida. É como um rio de generosidade por parte desse exército de trabalhadores anônimos que estão sendo protagonistas de uma nova onda de simpatia e admiração mundial. Cenas de sua vida acabam viralizando nas redes sociais, como a de uma enfermeira adormecida na frente de seu computador depois de dias ininterruptos de trabalho. Ou a daqueles –85% mulheres– se despedindo com aplausos no hospital de uma idosa de mais de cem anos que haviam conseguido arrancar da morte.</a:t>
            </a:r>
          </a:p>
          <a:p>
            <a:endParaRPr lang="pt-BR" dirty="0"/>
          </a:p>
        </p:txBody>
      </p:sp>
    </p:spTree>
    <p:extLst>
      <p:ext uri="{BB962C8B-B14F-4D97-AF65-F5344CB8AC3E}">
        <p14:creationId xmlns:p14="http://schemas.microsoft.com/office/powerpoint/2010/main" val="172498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55C8F73-9882-8126-0C8F-5091CCC0A0BC}"/>
              </a:ext>
            </a:extLst>
          </p:cNvPr>
          <p:cNvSpPr>
            <a:spLocks noGrp="1"/>
          </p:cNvSpPr>
          <p:nvPr>
            <p:ph sz="quarter" idx="13"/>
          </p:nvPr>
        </p:nvSpPr>
        <p:spPr>
          <a:xfrm>
            <a:off x="516988" y="225083"/>
            <a:ext cx="10394707" cy="5820871"/>
          </a:xfrm>
        </p:spPr>
        <p:txBody>
          <a:bodyPr>
            <a:normAutofit/>
          </a:bodyPr>
          <a:lstStyle/>
          <a:p>
            <a:pPr marL="0" indent="0" algn="just">
              <a:buNone/>
            </a:pPr>
            <a:r>
              <a:rPr lang="pt-BR" b="0" dirty="0">
                <a:effectLst/>
                <a:latin typeface="+mj-lt"/>
              </a:rPr>
              <a:t>O mundo que aplaude e ama esses profissionais de saúde descobre que o coronavírus talvez esteja revelando, paradoxalmente, o melhor de nós mesmos. </a:t>
            </a:r>
            <a:r>
              <a:rPr lang="pt-BR" b="0" u="none" strike="noStrike" dirty="0">
                <a:solidFill>
                  <a:schemeClr val="accent1"/>
                </a:solidFill>
                <a:effectLst/>
                <a:latin typeface="+mj-lt"/>
                <a:hlinkClick r:id="rId2">
                  <a:extLst>
                    <a:ext uri="{A12FA001-AC4F-418D-AE19-62706E023703}">
                      <ahyp:hlinkClr xmlns:ahyp="http://schemas.microsoft.com/office/drawing/2018/hyperlinkcolor" val="tx"/>
                    </a:ext>
                  </a:extLst>
                </a:hlinkClick>
              </a:rPr>
              <a:t>Enquanto enterrarmos os mortos</a:t>
            </a:r>
            <a:r>
              <a:rPr lang="pt-BR" b="0" dirty="0">
                <a:effectLst/>
                <a:latin typeface="+mj-lt"/>
              </a:rPr>
              <a:t>, desenterramos virtudes que estavam adormecidas. Descobrimos uma capacidade de amar que acreditávamos ter perdido, ao mesmo tempo que nos descobrimos mais capazes de observar e apreciar o melhor dos outros.</a:t>
            </a:r>
          </a:p>
          <a:p>
            <a:pPr marL="0" indent="0" algn="just">
              <a:buNone/>
            </a:pPr>
            <a:r>
              <a:rPr lang="pt-BR" b="0" dirty="0">
                <a:effectLst/>
                <a:latin typeface="+mj-lt"/>
              </a:rPr>
              <a:t>O vírus pode estar nos curando de </a:t>
            </a:r>
            <a:r>
              <a:rPr lang="pt-BR" b="0" u="none" strike="noStrike" dirty="0">
                <a:solidFill>
                  <a:schemeClr val="accent1"/>
                </a:solidFill>
                <a:effectLst/>
                <a:latin typeface="+mj-lt"/>
                <a:hlinkClick r:id="rId3">
                  <a:extLst>
                    <a:ext uri="{A12FA001-AC4F-418D-AE19-62706E023703}">
                      <ahyp:hlinkClr xmlns:ahyp="http://schemas.microsoft.com/office/drawing/2018/hyperlinkcolor" val="tx"/>
                    </a:ext>
                  </a:extLst>
                </a:hlinkClick>
              </a:rPr>
              <a:t>nossa frieza e da ganância de possuir</a:t>
            </a:r>
            <a:r>
              <a:rPr lang="pt-BR" b="0" dirty="0">
                <a:effectLst/>
                <a:latin typeface="+mj-lt"/>
              </a:rPr>
              <a:t>, e de nosso esquecimento dos que sofrem dor e solidão. Poderia estar servindo para o reinício da vida com a força e a alegria do primeiro dia da criação e a consciência de que ou se vive de mãos dadas com as outras pessoas ou seremos vítimas da solidão que nos faz viver como mortos.”  </a:t>
            </a:r>
          </a:p>
          <a:p>
            <a:pPr marL="0" indent="0" algn="l">
              <a:buNone/>
            </a:pPr>
            <a:r>
              <a:rPr lang="pt-BR" b="0" i="0" dirty="0">
                <a:effectLst/>
                <a:latin typeface="+mj-lt"/>
              </a:rPr>
              <a:t>Texto de </a:t>
            </a:r>
            <a:r>
              <a:rPr lang="pt-BR" b="0" i="0" u="none" strike="noStrike" dirty="0">
                <a:effectLst/>
                <a:latin typeface="+mj-lt"/>
                <a:hlinkClick r:id="rId4" tooltip="Ver todas as notícias de Juan Arias">
                  <a:extLst>
                    <a:ext uri="{A12FA001-AC4F-418D-AE19-62706E023703}">
                      <ahyp:hlinkClr xmlns:ahyp="http://schemas.microsoft.com/office/drawing/2018/hyperlinkcolor" val="tx"/>
                    </a:ext>
                  </a:extLst>
                </a:hlinkClick>
              </a:rPr>
              <a:t>JUAN ARIAS</a:t>
            </a:r>
            <a:r>
              <a:rPr lang="pt-BR" b="0" i="0" dirty="0">
                <a:effectLst/>
                <a:latin typeface="+mj-lt"/>
              </a:rPr>
              <a:t> – El País</a:t>
            </a:r>
          </a:p>
          <a:p>
            <a:pPr marL="0" indent="0" algn="l">
              <a:buNone/>
            </a:pPr>
            <a:r>
              <a:rPr lang="pt-BR" b="0" i="0" dirty="0">
                <a:solidFill>
                  <a:srgbClr val="7A7A7A"/>
                </a:solidFill>
                <a:effectLst/>
                <a:latin typeface="Poppins" panose="00000500000000000000" pitchFamily="2" charset="0"/>
              </a:rPr>
              <a:t> </a:t>
            </a:r>
          </a:p>
          <a:p>
            <a:endParaRPr lang="pt-BR" dirty="0"/>
          </a:p>
        </p:txBody>
      </p:sp>
    </p:spTree>
    <p:extLst>
      <p:ext uri="{BB962C8B-B14F-4D97-AF65-F5344CB8AC3E}">
        <p14:creationId xmlns:p14="http://schemas.microsoft.com/office/powerpoint/2010/main" val="20066087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1129</TotalTime>
  <Words>2019</Words>
  <Application>Microsoft Office PowerPoint</Application>
  <PresentationFormat>Widescreen</PresentationFormat>
  <Paragraphs>77</Paragraphs>
  <Slides>21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Impact</vt:lpstr>
      <vt:lpstr>Poppins</vt:lpstr>
      <vt:lpstr>Evento Principal</vt:lpstr>
      <vt:lpstr>Trabalhando ARTIGO DE OPINIÃO</vt:lpstr>
      <vt:lpstr>OUTRAS PALAVRAS SOBRE O ARTIGO DE OPINIÃO</vt:lpstr>
      <vt:lpstr>Apresentação do PowerPoint</vt:lpstr>
      <vt:lpstr>Apresentação do PowerPoint</vt:lpstr>
      <vt:lpstr>Apresentação do PowerPoint</vt:lpstr>
      <vt:lpstr>Revisando algumas características do artigo - Unioeste</vt:lpstr>
      <vt:lpstr>EXEMPLO E ANÁLISE</vt:lpstr>
      <vt:lpstr>Apresentação do PowerPoint</vt:lpstr>
      <vt:lpstr>Apresentação do PowerPoint</vt:lpstr>
      <vt:lpstr>Apresentação do PowerPoint</vt:lpstr>
      <vt:lpstr>TEXTO DISSERTATIVO ARGUMENTATIVO  ASSÉDIO SEXUAL</vt:lpstr>
      <vt:lpstr>Apresentação do PowerPoint</vt:lpstr>
      <vt:lpstr>Apresentação do PowerPoint</vt:lpstr>
      <vt:lpstr>citação</vt:lpstr>
      <vt:lpstr>Carolina Maria de Jesus</vt:lpstr>
      <vt:lpstr>citações</vt:lpstr>
      <vt:lpstr>Berta Lutz</vt:lpstr>
      <vt:lpstr>citação</vt:lpstr>
      <vt:lpstr>Outras mulheres importantes</vt:lpstr>
      <vt:lpstr>Hannah arendt</vt:lpstr>
      <vt:lpstr>Malala e usai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Trabalhando redação</dc:title>
  <dc:creator>mikael andrade</dc:creator>
  <cp:lastModifiedBy>Rosane Lemos Guimarães Xavier</cp:lastModifiedBy>
  <cp:revision>2</cp:revision>
  <dcterms:created xsi:type="dcterms:W3CDTF">2023-03-12T14:04:44Z</dcterms:created>
  <dcterms:modified xsi:type="dcterms:W3CDTF">2025-05-05T09:13:33Z</dcterms:modified>
</cp:coreProperties>
</file>